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iagonals"/>
          <p:cNvGrpSpPr/>
          <p:nvPr/>
        </p:nvGrpSpPr>
        <p:grpSpPr>
          <a:xfrm>
            <a:off x="7518404" y="4145283"/>
            <a:ext cx="4687337" cy="2731407"/>
            <a:chOff x="5638800" y="3108960"/>
            <a:chExt cx="3515503" cy="2048555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" name="bottom lines"/>
          <p:cNvGrpSpPr/>
          <p:nvPr/>
        </p:nvGrpSpPr>
        <p:grpSpPr>
          <a:xfrm>
            <a:off x="-8916" y="6057152"/>
            <a:ext cx="5500159" cy="820207"/>
            <a:chOff x="-6689" y="4553748"/>
            <a:chExt cx="4125119" cy="615155"/>
          </a:xfrm>
        </p:grpSpPr>
        <p:sp>
          <p:nvSpPr>
            <p:cNvPr id="9" name="Полилиния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5600" y="584203"/>
            <a:ext cx="8737600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5600" y="2616200"/>
            <a:ext cx="8737600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93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84200"/>
            <a:ext cx="2743200" cy="5588000"/>
          </a:xfrm>
        </p:spPr>
        <p:txBody>
          <a:bodyPr vert="eaVert"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584200"/>
            <a:ext cx="7416800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0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82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209803"/>
            <a:ext cx="8940800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5600" y="4951269"/>
            <a:ext cx="7071360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diagonals"/>
          <p:cNvGrpSpPr/>
          <p:nvPr/>
        </p:nvGrpSpPr>
        <p:grpSpPr>
          <a:xfrm>
            <a:off x="7518404" y="4145283"/>
            <a:ext cx="4687337" cy="2731407"/>
            <a:chOff x="5638800" y="3108960"/>
            <a:chExt cx="3515503" cy="2048555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231607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274639"/>
            <a:ext cx="10363200" cy="1223963"/>
          </a:xfrm>
        </p:spPr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1" y="1706880"/>
            <a:ext cx="5080000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1" y="1706880"/>
            <a:ext cx="5080000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8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274639"/>
            <a:ext cx="10363200" cy="1223963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701800"/>
            <a:ext cx="5084064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9201" y="2717800"/>
            <a:ext cx="5080000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8336" y="1701800"/>
            <a:ext cx="5084064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2401" y="2717800"/>
            <a:ext cx="5080000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8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2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39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1701800"/>
            <a:ext cx="4064000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0" y="584200"/>
            <a:ext cx="6096000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4241800"/>
            <a:ext cx="4064000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1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1701800"/>
            <a:ext cx="4064000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86400" y="584200"/>
            <a:ext cx="6096000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4241800"/>
            <a:ext cx="4064000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8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eft lines"/>
          <p:cNvGrpSpPr/>
          <p:nvPr/>
        </p:nvGrpSpPr>
        <p:grpSpPr>
          <a:xfrm>
            <a:off x="-15872" y="-3173"/>
            <a:ext cx="820207" cy="5229225"/>
            <a:chOff x="-11906" y="-2381"/>
            <a:chExt cx="615155" cy="3921919"/>
          </a:xfrm>
        </p:grpSpPr>
        <p:sp>
          <p:nvSpPr>
            <p:cNvPr id="10" name="Полилиния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274639"/>
            <a:ext cx="10363200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1" y="1701797"/>
            <a:ext cx="10363200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ru-RU" noProof="0" dirty="0"/>
              <a:t>Образец текста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9200" y="6356355"/>
            <a:ext cx="22352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69F7-8A6C-4211-8970-E5B5C5E2D47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4400" y="6356355"/>
            <a:ext cx="52832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66401" y="6356355"/>
            <a:ext cx="10160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2EDA-ECED-4473-80AF-F400AC456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7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4133" y="27702"/>
            <a:ext cx="70593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ГБПОУ НСО «Новосибирский политехнический колледж»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400833"/>
            <a:ext cx="979374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astasiaScript" panose="02000505070000020002" pitchFamily="2" charset="0"/>
              </a:rPr>
              <a:t>Формирование и развитие творческих способностей учащихся на уроках русского языка и литературы</a:t>
            </a:r>
          </a:p>
          <a:p>
            <a:pPr algn="ctr"/>
            <a:r>
              <a:rPr lang="ru-RU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astasiaScript" panose="02000505070000020002" pitchFamily="2" charset="0"/>
              </a:rPr>
              <a:t>(МО учителей русского языка)</a:t>
            </a:r>
            <a:endParaRPr lang="ru-RU" sz="3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astasiaScript" panose="02000505070000020002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90574" y="6457890"/>
            <a:ext cx="236648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Новосибирск, 2019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6810" y="4965758"/>
            <a:ext cx="32994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Подготовила: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Доскач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Ю.Н.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9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952500" y="355600"/>
            <a:ext cx="11068049" cy="62230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2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7. Интрига – </a:t>
            </a:r>
            <a:r>
              <a:rPr lang="ru-RU" sz="3100" dirty="0"/>
              <a:t>это первое умственное действие, к которому побуждает учитель, это направление движения анализа литературного произведения. </a:t>
            </a:r>
          </a:p>
          <a:p>
            <a:pPr marL="0" indent="0">
              <a:buNone/>
            </a:pPr>
            <a:r>
              <a:rPr lang="ru-RU" sz="3100" b="1" dirty="0"/>
              <a:t>8. </a:t>
            </a:r>
            <a:r>
              <a:rPr lang="ru-RU" sz="3100" b="1" i="1" dirty="0"/>
              <a:t>Творческое чтение.</a:t>
            </a:r>
          </a:p>
          <a:p>
            <a:pPr marL="0" indent="0">
              <a:buNone/>
            </a:pPr>
            <a:r>
              <a:rPr lang="ru-RU" sz="3100" b="1" i="1" dirty="0"/>
              <a:t>9. Проблемные вопросы </a:t>
            </a:r>
            <a:r>
              <a:rPr lang="ru-RU" sz="3100" dirty="0"/>
              <a:t>при анализе произведений позволяют увести от шаблона, от изложения содержания заученными фразами, заставляют взглянуть на проблему по-новому. </a:t>
            </a:r>
          </a:p>
          <a:p>
            <a:pPr marL="0" indent="0">
              <a:buNone/>
            </a:pPr>
            <a:r>
              <a:rPr lang="ru-RU" u="sng" dirty="0"/>
              <a:t>Пример:</a:t>
            </a:r>
            <a:r>
              <a:rPr lang="ru-RU" dirty="0"/>
              <a:t>  При изучении пьесы «На дне» можно предложить ученикам подумать над вопросами:</a:t>
            </a:r>
          </a:p>
          <a:p>
            <a:pPr marL="0" indent="0">
              <a:buNone/>
            </a:pPr>
            <a:r>
              <a:rPr lang="ru-RU" i="1" dirty="0"/>
              <a:t>-В чем «правда» Луки? Кому она выгодна?</a:t>
            </a:r>
          </a:p>
          <a:p>
            <a:pPr marL="0" indent="0">
              <a:buNone/>
            </a:pPr>
            <a:r>
              <a:rPr lang="ru-RU" i="1" dirty="0"/>
              <a:t>-В чем «правда» </a:t>
            </a:r>
            <a:r>
              <a:rPr lang="ru-RU" i="1" dirty="0" err="1"/>
              <a:t>Бубнова</a:t>
            </a:r>
            <a:r>
              <a:rPr lang="ru-RU" i="1" dirty="0"/>
              <a:t>? Чью философию напоминает вам она?</a:t>
            </a:r>
          </a:p>
          <a:p>
            <a:pPr marL="0" indent="0">
              <a:buNone/>
            </a:pPr>
            <a:r>
              <a:rPr lang="ru-RU" sz="3000" b="1" i="1" dirty="0"/>
              <a:t>10</a:t>
            </a:r>
            <a:r>
              <a:rPr lang="ru-RU" sz="3100" b="1" i="1" dirty="0"/>
              <a:t>. Инсценировка сказок или других произведений </a:t>
            </a:r>
            <a:r>
              <a:rPr lang="ru-RU" sz="3100" dirty="0"/>
              <a:t>развивают творческие способности, обеспечивают самостоятельное вхождение подростков в мир искусства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640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939800" y="266700"/>
            <a:ext cx="11068049" cy="65913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77500" lnSpcReduction="2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11. Игра </a:t>
            </a:r>
            <a:r>
              <a:rPr lang="ru-RU" sz="3100" dirty="0"/>
              <a:t>позволяет сделать многие понятия «живыми», создает творческие ситуации на уроке.</a:t>
            </a:r>
          </a:p>
          <a:p>
            <a:pPr marL="0" indent="0">
              <a:buNone/>
            </a:pPr>
            <a:r>
              <a:rPr lang="ru-RU" sz="2400" u="sng" dirty="0"/>
              <a:t>Пример: </a:t>
            </a:r>
          </a:p>
          <a:p>
            <a:pPr marL="0" indent="0">
              <a:buNone/>
            </a:pPr>
            <a:r>
              <a:rPr lang="ru-RU" sz="2400" dirty="0"/>
              <a:t>1. Однажды Дж. Свифт спросил своего слугу:</a:t>
            </a:r>
          </a:p>
          <a:p>
            <a:pPr marL="0" indent="0">
              <a:buNone/>
            </a:pPr>
            <a:r>
              <a:rPr lang="ru-RU" sz="2400" dirty="0"/>
              <a:t>- Том, что это значит? Мои сапоги не вычищены?</a:t>
            </a:r>
          </a:p>
          <a:p>
            <a:pPr marL="0" indent="0">
              <a:buNone/>
            </a:pPr>
            <a:r>
              <a:rPr lang="ru-RU" sz="2400" dirty="0"/>
              <a:t>- Нет, сэр – ответил Том – Вы же собираетесь идти гулять, так я подумал: они всё равно станут грязными.</a:t>
            </a:r>
          </a:p>
          <a:p>
            <a:pPr marL="0" indent="0">
              <a:buNone/>
            </a:pPr>
            <a:r>
              <a:rPr lang="ru-RU" sz="2400" dirty="0"/>
              <a:t>- Хорошо, собирайся, Том, пойдёшь со мной.</a:t>
            </a:r>
          </a:p>
          <a:p>
            <a:pPr marL="0" indent="0">
              <a:buNone/>
            </a:pPr>
            <a:r>
              <a:rPr lang="ru-RU" sz="2400" dirty="0"/>
              <a:t>- Но, сэр, я ещё не завтракал…</a:t>
            </a:r>
          </a:p>
          <a:p>
            <a:pPr marL="0" indent="0">
              <a:buNone/>
            </a:pPr>
            <a:r>
              <a:rPr lang="ru-RU" sz="2400" i="1" dirty="0"/>
              <a:t>Вопрос: Что же ответил Дж. Свифт?!</a:t>
            </a:r>
          </a:p>
          <a:p>
            <a:pPr marL="0" indent="0">
              <a:buNone/>
            </a:pPr>
            <a:endParaRPr lang="ru-RU" sz="2400" i="1" dirty="0"/>
          </a:p>
          <a:p>
            <a:pPr marL="0" indent="0">
              <a:buNone/>
            </a:pPr>
            <a:r>
              <a:rPr lang="ru-RU" sz="2400" i="1" dirty="0"/>
              <a:t>2. Вот выплыла луна, </a:t>
            </a:r>
          </a:p>
          <a:p>
            <a:pPr marL="0" indent="0">
              <a:buNone/>
            </a:pPr>
            <a:r>
              <a:rPr lang="ru-RU" sz="2400" i="1" dirty="0"/>
              <a:t>И каждый мелкий кустик</a:t>
            </a:r>
          </a:p>
          <a:p>
            <a:pPr marL="0" indent="0">
              <a:buNone/>
            </a:pPr>
            <a:r>
              <a:rPr lang="ru-RU" sz="2400" i="1" dirty="0"/>
              <a:t>На праздник приглашён.</a:t>
            </a:r>
          </a:p>
          <a:p>
            <a:pPr marL="0" indent="0">
              <a:buNone/>
            </a:pPr>
            <a:r>
              <a:rPr lang="ru-RU" sz="2400" i="1" dirty="0"/>
              <a:t>Подберите к этому хокку название из предложенных вариантов:</a:t>
            </a:r>
          </a:p>
          <a:p>
            <a:pPr marL="0" indent="0">
              <a:buNone/>
            </a:pPr>
            <a:r>
              <a:rPr lang="ru-RU" sz="2400" i="1" dirty="0"/>
              <a:t>а) ночная красота        б) равенство</a:t>
            </a:r>
          </a:p>
          <a:p>
            <a:pPr marL="0" indent="0">
              <a:buNone/>
            </a:pPr>
            <a:r>
              <a:rPr lang="ru-RU" sz="2400" i="1" dirty="0"/>
              <a:t>в) весна пришла             г) одиночество</a:t>
            </a:r>
          </a:p>
          <a:p>
            <a:pPr marL="0" indent="0">
              <a:buNone/>
            </a:pPr>
            <a:endParaRPr lang="ru-RU" sz="2400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88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939799" y="61794"/>
            <a:ext cx="11068049" cy="3708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i="1" dirty="0"/>
              <a:t>3. </a:t>
            </a:r>
            <a:r>
              <a:rPr lang="ru-RU" sz="2000" i="1" dirty="0"/>
              <a:t>В ниже приведенных стихотворениях есть нечто общее. Найдите это общее и через минуту дайте название, которое объединяет все эти четыре стихотворения. </a:t>
            </a:r>
          </a:p>
          <a:p>
            <a:pPr marL="0" indent="0">
              <a:buNone/>
            </a:pPr>
            <a:endParaRPr lang="ru-RU" sz="2400" i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473823" y="77503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Б) Смотрю без конца,</a:t>
            </a:r>
          </a:p>
          <a:p>
            <a:r>
              <a:rPr lang="ru-RU" sz="2400" dirty="0"/>
              <a:t>На картинку с видом осенним</a:t>
            </a:r>
          </a:p>
          <a:p>
            <a:r>
              <a:rPr lang="ru-RU" sz="2400" dirty="0"/>
              <a:t>Раскрытый веер…</a:t>
            </a:r>
          </a:p>
          <a:p>
            <a:endParaRPr lang="ru-RU" sz="2400" dirty="0"/>
          </a:p>
          <a:p>
            <a:r>
              <a:rPr lang="ru-RU" sz="2400" dirty="0"/>
              <a:t>Г) Неспешно ступает</a:t>
            </a:r>
          </a:p>
          <a:p>
            <a:r>
              <a:rPr lang="ru-RU" sz="2400" dirty="0"/>
              <a:t>По заснеженной зимней бахче</a:t>
            </a:r>
          </a:p>
          <a:p>
            <a:r>
              <a:rPr lang="ru-RU" sz="2400" dirty="0"/>
              <a:t>Большая кошка…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39799" y="77503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А) Вкруг деревни сошлись,</a:t>
            </a:r>
          </a:p>
          <a:p>
            <a:r>
              <a:rPr lang="ru-RU" sz="2400" dirty="0"/>
              <a:t>По склонам гор прилепившись,</a:t>
            </a:r>
          </a:p>
          <a:p>
            <a:r>
              <a:rPr lang="ru-RU" sz="2400" dirty="0"/>
              <a:t>Яблони в вешнем цвету…</a:t>
            </a:r>
          </a:p>
          <a:p>
            <a:endParaRPr lang="ru-RU" sz="2400" dirty="0"/>
          </a:p>
          <a:p>
            <a:r>
              <a:rPr lang="ru-RU" sz="2400" dirty="0"/>
              <a:t>В) Заглядевшись на солнце,</a:t>
            </a:r>
          </a:p>
          <a:p>
            <a:r>
              <a:rPr lang="ru-RU" sz="2400" dirty="0"/>
              <a:t>Незаметно забрёл я в сад – </a:t>
            </a:r>
          </a:p>
          <a:p>
            <a:r>
              <a:rPr lang="ru-RU" sz="2400" dirty="0"/>
              <a:t>А там пионы в цвету!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39799" y="3919717"/>
            <a:ext cx="10668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/>
              <a:t>4. В чёрном ящике лежит то, что индейцы майя называли </a:t>
            </a:r>
            <a:r>
              <a:rPr lang="ru-RU" sz="2300" b="1" i="1" dirty="0"/>
              <a:t>чикле. </a:t>
            </a:r>
          </a:p>
          <a:p>
            <a:r>
              <a:rPr lang="ru-RU" sz="2300" dirty="0"/>
              <a:t>Они делали это из тягучего вкусного сока дерева </a:t>
            </a:r>
            <a:r>
              <a:rPr lang="ru-RU" sz="2300" dirty="0" err="1"/>
              <a:t>сапподила</a:t>
            </a:r>
            <a:r>
              <a:rPr lang="ru-RU" sz="2300" dirty="0"/>
              <a:t>. Одни это очень любят, а другие – терпеть не могут. А в Сингапуре продажа этого даже запрещена, и это отпускается только по рецепту врача.</a:t>
            </a:r>
          </a:p>
          <a:p>
            <a:r>
              <a:rPr lang="ru-RU" sz="2300" dirty="0"/>
              <a:t>В конце XIX века один американский коммерсант Вильям Ригли провёл рекламную акцию. Он давал это бесплатно при покупке мыла и муки. И вскоре, это стало популярней, чем основной продукт. С тех пор коммерсант перешёл на производство только этого.</a:t>
            </a:r>
          </a:p>
        </p:txBody>
      </p:sp>
    </p:spTree>
    <p:extLst>
      <p:ext uri="{BB962C8B-B14F-4D97-AF65-F5344CB8AC3E}">
        <p14:creationId xmlns:p14="http://schemas.microsoft.com/office/powerpoint/2010/main" val="40311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101" y="185739"/>
            <a:ext cx="11518899" cy="81756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Вывод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58850" y="1231900"/>
            <a:ext cx="10947399" cy="50927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1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/>
              <a:t>В современном мире человеку просто необходимо уметь творчески мыслить, принимать нестандартные решения</a:t>
            </a:r>
          </a:p>
          <a:p>
            <a:pPr marL="0" indent="0">
              <a:buNone/>
            </a:pPr>
            <a:r>
              <a:rPr lang="ru-RU" sz="3100" dirty="0"/>
              <a:t>Задача преподавателя - дать учащимся как можно более глубокие знания по предмету, развить творческие способности каждого ребёнка. То есть раскрыть  качества, лежащие в основе творческого мышления, сформировать умение управлять процессами творчества: фантазированием, пониманием закономерностей, решением сложных проблемных ситуаций. Современное общество предъявляет своим гражданам требование овладения навыками творческого мышления. Творчество перестает быть уделом единиц.  Развитие творческих способностей учащихся и воспитание активной личности – первостепенная задача современного образования.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12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274639"/>
            <a:ext cx="10363200" cy="817561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Что такое творчество?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1" y="1371597"/>
            <a:ext cx="10363200" cy="1841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Творчество (или креативность)</a:t>
            </a:r>
            <a:r>
              <a:rPr lang="ru-RU" dirty="0"/>
              <a:t> – это способность удивляться и познавать, умение находить решение в нестандартных ситуациях, это нацеленность на открытие нового и способность к глубокому осознанию своего опыта.</a:t>
            </a:r>
          </a:p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219201" y="3213100"/>
            <a:ext cx="9563100" cy="33528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85000" lnSpcReduction="2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Три вида способностей: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Способности синтетические  </a:t>
            </a:r>
            <a:r>
              <a:rPr lang="ru-RU" i="1" dirty="0"/>
              <a:t>- </a:t>
            </a:r>
            <a:r>
              <a:rPr lang="ru-RU" dirty="0"/>
              <a:t>это способность произвести что-то помимо существующего, уже имеющегося, это способность генерировать необычные, интересные идеи.</a:t>
            </a:r>
          </a:p>
          <a:p>
            <a:r>
              <a:rPr lang="ru-RU" dirty="0"/>
              <a:t>Второй тип способностей –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аналитические</a:t>
            </a:r>
            <a:r>
              <a:rPr lang="ru-RU" dirty="0"/>
              <a:t>, под которыми понимается умение мыслить критически, умение анализировать и оценивать.</a:t>
            </a:r>
          </a:p>
          <a:p>
            <a:r>
              <a:rPr lang="ru-RU" dirty="0"/>
              <a:t>Третий вид способностей обычно соотносится с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умением превращать теорию в практику</a:t>
            </a:r>
            <a:r>
              <a:rPr lang="ru-RU" dirty="0"/>
              <a:t>, находить абстрактным идеям практическое применение.</a:t>
            </a:r>
          </a:p>
          <a:p>
            <a:endParaRPr lang="ru-RU" b="1" i="1" dirty="0"/>
          </a:p>
          <a:p>
            <a:endParaRPr lang="ru-RU" b="1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66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700" y="274639"/>
            <a:ext cx="10896599" cy="817561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Моя педагогическая задача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1" y="1371597"/>
            <a:ext cx="10363200" cy="901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Моя задача </a:t>
            </a:r>
            <a:r>
              <a:rPr lang="ru-RU" b="1" dirty="0"/>
              <a:t>– </a:t>
            </a:r>
            <a:r>
              <a:rPr lang="ru-RU" dirty="0"/>
              <a:t>помочь учащимся актуализировать способности, развить их.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231901" y="2451100"/>
            <a:ext cx="9563100" cy="40894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1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Правила:</a:t>
            </a:r>
          </a:p>
          <a:p>
            <a:r>
              <a:rPr lang="ru-RU" dirty="0"/>
              <a:t>Служить примером для подражания</a:t>
            </a:r>
          </a:p>
          <a:p>
            <a:r>
              <a:rPr lang="ru-RU" dirty="0"/>
              <a:t>Поощрять сомнения,  возникающие по отношению к общепринятым предположениям</a:t>
            </a:r>
          </a:p>
          <a:p>
            <a:r>
              <a:rPr lang="ru-RU" dirty="0"/>
              <a:t> Разрешать делать ошибки</a:t>
            </a:r>
          </a:p>
          <a:p>
            <a:r>
              <a:rPr lang="ru-RU" dirty="0"/>
              <a:t>•Поощрять разумный поиск</a:t>
            </a:r>
          </a:p>
          <a:p>
            <a:r>
              <a:rPr lang="ru-RU" dirty="0"/>
              <a:t>Включать в программу обучения разделы, которые позволили бы учащимся демонстрировать их творческие способности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55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101" y="185739"/>
            <a:ext cx="11518899" cy="81756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Элементы творческих способностей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58850" y="1181100"/>
            <a:ext cx="10947399" cy="54864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2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 err="1"/>
              <a:t>И.Я.Лернер</a:t>
            </a:r>
            <a:r>
              <a:rPr lang="ru-RU" sz="3100" dirty="0"/>
              <a:t> выделил следующие </a:t>
            </a:r>
            <a:r>
              <a:rPr lang="ru-RU" sz="3100" b="1" dirty="0"/>
              <a:t>элементы творческих способностей:</a:t>
            </a:r>
          </a:p>
          <a:p>
            <a:r>
              <a:rPr lang="ru-RU" sz="3100" dirty="0"/>
              <a:t>видение новой проблемы в знакомой ситуации;</a:t>
            </a:r>
          </a:p>
          <a:p>
            <a:r>
              <a:rPr lang="ru-RU" sz="3100" dirty="0"/>
              <a:t>перенос знаний и умений в нестандартную ситуацию;</a:t>
            </a:r>
          </a:p>
          <a:p>
            <a:r>
              <a:rPr lang="ru-RU" sz="3100" dirty="0"/>
              <a:t>видение новых (скрытых) функций известных объектов;</a:t>
            </a:r>
          </a:p>
          <a:p>
            <a:r>
              <a:rPr lang="ru-RU" sz="3100" dirty="0"/>
              <a:t>видение всех взаимосвязей структуры объекта;</a:t>
            </a:r>
          </a:p>
          <a:p>
            <a:r>
              <a:rPr lang="ru-RU" sz="3100" dirty="0"/>
              <a:t>видение альтернативных и вариативных способов решения задачи;</a:t>
            </a:r>
          </a:p>
          <a:p>
            <a:r>
              <a:rPr lang="ru-RU" sz="3100" dirty="0"/>
              <a:t>комбинирование известных способов действий и создание на этой основе нового способа;</a:t>
            </a:r>
          </a:p>
          <a:p>
            <a:r>
              <a:rPr lang="ru-RU" sz="3100" dirty="0"/>
              <a:t>построение принципиально нового способа решения, отличающегося от известных.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10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1" y="274639"/>
            <a:ext cx="10363200" cy="817561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Творческая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1" y="1371597"/>
            <a:ext cx="10363200" cy="1003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/>
              <a:t>Творческая деятельность  -  </a:t>
            </a:r>
            <a:r>
              <a:rPr lang="ru-RU" sz="3200" dirty="0"/>
              <a:t>создание качественно нового, никогда ранее не существовавшего.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28701" y="3022597"/>
            <a:ext cx="10363200" cy="3352800"/>
          </a:xfrm>
          <a:prstGeom prst="rect">
            <a:avLst/>
          </a:prstGeom>
        </p:spPr>
        <p:txBody>
          <a:bodyPr vert="horz" lIns="121899" tIns="60949" rIns="121899" bIns="60949" rtlCol="0">
            <a:normAutofit lnSpcReduction="1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100" dirty="0"/>
              <a:t>Стимулом к творческой деятельности служит проблемная ситуация, которую невозможно разрешить традиционными способами. </a:t>
            </a:r>
          </a:p>
          <a:p>
            <a:pPr marL="0" indent="0" algn="just">
              <a:buNone/>
            </a:pPr>
            <a:r>
              <a:rPr lang="ru-RU" sz="3200" dirty="0"/>
              <a:t>По мнению </a:t>
            </a:r>
            <a:r>
              <a:rPr lang="ru-RU" sz="3200" dirty="0" err="1"/>
              <a:t>дидактов</a:t>
            </a:r>
            <a:r>
              <a:rPr lang="ru-RU" sz="3200" dirty="0"/>
              <a:t>, творческие способности выступают и как предпосылки усвоения знаний, умений и навыков, и как результат, и критерий уровня обучаемости.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91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101" y="185739"/>
            <a:ext cx="11518899" cy="81756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Уровни творческой активности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58850" y="1384300"/>
            <a:ext cx="10947399" cy="5092700"/>
          </a:xfrm>
          <a:prstGeom prst="rect">
            <a:avLst/>
          </a:prstGeom>
        </p:spPr>
        <p:txBody>
          <a:bodyPr vert="horz" lIns="121899" tIns="60949" rIns="121899" bIns="60949" rtlCol="0">
            <a:normAutofit lnSpcReduction="1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ru-RU" sz="3100" dirty="0"/>
              <a:t>Нулевой уровень</a:t>
            </a:r>
          </a:p>
          <a:p>
            <a:pPr marL="514350" indent="-514350">
              <a:buAutoNum type="arabicPeriod"/>
            </a:pPr>
            <a:r>
              <a:rPr lang="ru-RU" sz="3100" dirty="0"/>
              <a:t>Относительно-активный уровень творческой активности</a:t>
            </a:r>
          </a:p>
          <a:p>
            <a:pPr marL="514350" indent="-514350">
              <a:buAutoNum type="arabicPeriod"/>
            </a:pPr>
            <a:r>
              <a:rPr lang="ru-RU" sz="3100" dirty="0"/>
              <a:t>Исполнительно-активный уровень</a:t>
            </a:r>
          </a:p>
          <a:p>
            <a:pPr marL="514350" indent="-514350">
              <a:buAutoNum type="arabicPeriod"/>
            </a:pPr>
            <a:r>
              <a:rPr lang="ru-RU" sz="3100" dirty="0"/>
              <a:t>Творческий уровень </a:t>
            </a:r>
          </a:p>
          <a:p>
            <a:pPr marL="0" indent="0">
              <a:buNone/>
            </a:pPr>
            <a:endParaRPr lang="ru-RU" sz="3100" dirty="0"/>
          </a:p>
          <a:p>
            <a:pPr marL="0" indent="0">
              <a:buNone/>
            </a:pPr>
            <a:r>
              <a:rPr lang="ru-RU" sz="3100" b="1" i="1" dirty="0"/>
              <a:t>Моя задача </a:t>
            </a:r>
            <a:r>
              <a:rPr lang="ru-RU" sz="3100" dirty="0"/>
              <a:t>- вовлечь в творческую деятельность не только учащихся четвертой группы, а помочь всем учащимся открыть в себе способности, о которых они раньше и не подозревали.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34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1" y="566739"/>
            <a:ext cx="11518899" cy="81756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Задания на  уроках русского языка </a:t>
            </a:r>
            <a:b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</a:b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bat" pitchFamily="2" charset="0"/>
              </a:rPr>
              <a:t>и литературы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1384300"/>
            <a:ext cx="11068049" cy="50927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1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1. Эвристическая задача </a:t>
            </a:r>
            <a:r>
              <a:rPr lang="ru-RU" sz="3100" dirty="0"/>
              <a:t>- лучший способ мгновенно возбудить внимание и учебный интерес, приблизить возможность открытия. </a:t>
            </a:r>
          </a:p>
          <a:p>
            <a:pPr marL="0" indent="0">
              <a:buNone/>
            </a:pPr>
            <a:r>
              <a:rPr lang="ru-RU" u="sng" dirty="0"/>
              <a:t>Пример</a:t>
            </a:r>
            <a:r>
              <a:rPr lang="ru-RU" dirty="0"/>
              <a:t>:  Определить, каким способом словопроизводства созданы неологизмы Маяковского: </a:t>
            </a:r>
            <a:r>
              <a:rPr lang="ru-RU" i="1" dirty="0" err="1"/>
              <a:t>пошляпно</a:t>
            </a:r>
            <a:r>
              <a:rPr lang="ru-RU" i="1" dirty="0"/>
              <a:t>, </a:t>
            </a:r>
            <a:r>
              <a:rPr lang="ru-RU" i="1" dirty="0" err="1"/>
              <a:t>раздождиться</a:t>
            </a:r>
            <a:r>
              <a:rPr lang="ru-RU" i="1" dirty="0"/>
              <a:t>, </a:t>
            </a:r>
            <a:r>
              <a:rPr lang="ru-RU" i="1" dirty="0" err="1"/>
              <a:t>щекопузье</a:t>
            </a:r>
            <a:r>
              <a:rPr lang="ru-RU" i="1" dirty="0"/>
              <a:t>, </a:t>
            </a:r>
            <a:r>
              <a:rPr lang="ru-RU" i="1" dirty="0" err="1"/>
              <a:t>юбилеить</a:t>
            </a:r>
            <a:r>
              <a:rPr lang="ru-RU" i="1" dirty="0"/>
              <a:t>, </a:t>
            </a:r>
            <a:r>
              <a:rPr lang="ru-RU" i="1" dirty="0" err="1"/>
              <a:t>боксеровидный</a:t>
            </a:r>
            <a:r>
              <a:rPr lang="ru-RU" i="1" dirty="0"/>
              <a:t>, рай-страна, </a:t>
            </a:r>
            <a:r>
              <a:rPr lang="ru-RU" i="1" dirty="0" err="1"/>
              <a:t>словопад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sz="3100" dirty="0"/>
              <a:t>2. </a:t>
            </a:r>
            <a:r>
              <a:rPr lang="ru-RU" sz="3100" b="1" i="1" dirty="0"/>
              <a:t>Корректирование и редактирование текст</a:t>
            </a:r>
            <a:r>
              <a:rPr lang="ru-RU" sz="3100" dirty="0"/>
              <a:t>а, который содержит опечатки. </a:t>
            </a:r>
          </a:p>
          <a:p>
            <a:pPr marL="0" indent="0">
              <a:buNone/>
            </a:pPr>
            <a:r>
              <a:rPr lang="ru-RU" sz="3100" b="1" i="1" dirty="0"/>
              <a:t>3. Этимологические экскурсы </a:t>
            </a:r>
            <a:r>
              <a:rPr lang="ru-RU" sz="3100" dirty="0"/>
              <a:t>неизменно привлекают и концентрируют внимание как потенциальный фактор ассоциаций. </a:t>
            </a:r>
          </a:p>
          <a:p>
            <a:pPr marL="0" indent="0">
              <a:buNone/>
            </a:pPr>
            <a:r>
              <a:rPr lang="ru-RU" sz="3000" u="sng" dirty="0"/>
              <a:t>Пример</a:t>
            </a:r>
            <a:r>
              <a:rPr lang="ru-RU" sz="3000" dirty="0"/>
              <a:t>: </a:t>
            </a:r>
            <a:r>
              <a:rPr lang="ru-RU" sz="3000" i="1" dirty="0"/>
              <a:t>прах -</a:t>
            </a:r>
            <a:r>
              <a:rPr lang="en-US" sz="3000" i="1" dirty="0"/>
              <a:t>&gt;</a:t>
            </a:r>
            <a:r>
              <a:rPr lang="ru-RU" sz="3000" i="1" dirty="0"/>
              <a:t> порох, </a:t>
            </a:r>
            <a:r>
              <a:rPr lang="ru-RU" sz="3000" i="1" dirty="0" err="1"/>
              <a:t>ясти</a:t>
            </a:r>
            <a:r>
              <a:rPr lang="ru-RU" sz="3000" i="1" dirty="0"/>
              <a:t> -</a:t>
            </a:r>
            <a:r>
              <a:rPr lang="en-US" sz="3000" i="1" dirty="0"/>
              <a:t>&gt;</a:t>
            </a:r>
            <a:r>
              <a:rPr lang="ru-RU" sz="3000" i="1" dirty="0"/>
              <a:t> яства</a:t>
            </a:r>
            <a:endParaRPr lang="ru-RU" sz="26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89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927100" y="101600"/>
            <a:ext cx="11068049" cy="31115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b="1" i="1" dirty="0"/>
              <a:t>4. Индивидуальная работа над ошибками. </a:t>
            </a:r>
            <a:r>
              <a:rPr lang="ru-RU" sz="3100" dirty="0"/>
              <a:t>Ряд учащихся делает ошибки в определенных местах, в определенных словах, причем нередко это объясняют невнимательностью, что не всегда справедливо. </a:t>
            </a:r>
          </a:p>
          <a:p>
            <a:pPr marL="0" indent="0">
              <a:buNone/>
            </a:pPr>
            <a:r>
              <a:rPr lang="ru-RU" sz="3100" b="1" dirty="0"/>
              <a:t>5. </a:t>
            </a:r>
            <a:r>
              <a:rPr lang="ru-RU" sz="3100" b="1" i="1" dirty="0"/>
              <a:t>Толкование языковых терминов.</a:t>
            </a:r>
          </a:p>
          <a:p>
            <a:pPr marL="0" indent="0">
              <a:buNone/>
            </a:pPr>
            <a:r>
              <a:rPr lang="ru-RU" sz="3100" b="1" i="1" dirty="0"/>
              <a:t>6. Опора на языковой текст</a:t>
            </a:r>
            <a:r>
              <a:rPr lang="ru-RU" sz="3100" dirty="0"/>
              <a:t>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1111" y="3213100"/>
            <a:ext cx="66802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1.УЧЕНИК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начального восприятия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текста (определение своих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чувств, ощущений,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отношения)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2.УЧЕНИК + ТЕКСТ            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3. ТЕКСТ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попытке понять: почему                         поиск в тексте того,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испытываю именно это?                  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что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могло обусловить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особенности восприятия.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27400" algn="l"/>
              </a:tabLst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61124" y="3276600"/>
            <a:ext cx="305752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ОБОБЩЕНИЕ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Какие закономерности авторской речи служат для усиления воздействия на читателя?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1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965201" y="127000"/>
            <a:ext cx="5130800" cy="654050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85000" lnSpcReduction="20000"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100" b="1" i="1" dirty="0"/>
              <a:t>Всё кругом</a:t>
            </a:r>
          </a:p>
          <a:p>
            <a:pPr marL="0" indent="0" algn="ctr">
              <a:buNone/>
            </a:pPr>
            <a:r>
              <a:rPr lang="ru-RU" sz="2600" dirty="0"/>
              <a:t>Страшное, грубое, липкое, грязное,</a:t>
            </a:r>
          </a:p>
          <a:p>
            <a:pPr marL="0" indent="0" algn="ctr">
              <a:buNone/>
            </a:pPr>
            <a:r>
              <a:rPr lang="ru-RU" sz="2600" dirty="0"/>
              <a:t>Жестко тупое, всегда безобразное,</a:t>
            </a:r>
          </a:p>
          <a:p>
            <a:pPr marL="0" indent="0" algn="ctr">
              <a:buNone/>
            </a:pPr>
            <a:r>
              <a:rPr lang="ru-RU" sz="2600" dirty="0"/>
              <a:t>Медленно-рвущее, мелко-нечестное,</a:t>
            </a:r>
          </a:p>
          <a:p>
            <a:pPr marL="0" indent="0" algn="ctr">
              <a:buNone/>
            </a:pPr>
            <a:r>
              <a:rPr lang="ru-RU" sz="2600" dirty="0"/>
              <a:t>Скользкое, стыдное, низкое, тесное,</a:t>
            </a:r>
          </a:p>
          <a:p>
            <a:pPr marL="0" indent="0" algn="ctr">
              <a:buNone/>
            </a:pPr>
            <a:r>
              <a:rPr lang="ru-RU" sz="2600" dirty="0"/>
              <a:t>Явно-довольное, тайно-блудливое,</a:t>
            </a:r>
          </a:p>
          <a:p>
            <a:pPr marL="0" indent="0" algn="ctr">
              <a:buNone/>
            </a:pPr>
            <a:r>
              <a:rPr lang="ru-RU" sz="2600" dirty="0"/>
              <a:t>Плоско-смешное и тошно-трусливое,</a:t>
            </a:r>
          </a:p>
          <a:p>
            <a:pPr marL="0" indent="0" algn="ctr">
              <a:buNone/>
            </a:pPr>
            <a:r>
              <a:rPr lang="ru-RU" sz="2600" dirty="0"/>
              <a:t>Вязко, </a:t>
            </a:r>
            <a:r>
              <a:rPr lang="ru-RU" sz="2600" dirty="0" err="1"/>
              <a:t>болотно</a:t>
            </a:r>
            <a:r>
              <a:rPr lang="ru-RU" sz="2600" dirty="0"/>
              <a:t> и </a:t>
            </a:r>
            <a:r>
              <a:rPr lang="ru-RU" sz="2600" dirty="0" err="1"/>
              <a:t>тинно</a:t>
            </a:r>
            <a:r>
              <a:rPr lang="ru-RU" sz="2600" dirty="0"/>
              <a:t> застойное,</a:t>
            </a:r>
          </a:p>
          <a:p>
            <a:pPr marL="0" indent="0" algn="ctr">
              <a:buNone/>
            </a:pPr>
            <a:r>
              <a:rPr lang="ru-RU" sz="2600" dirty="0"/>
              <a:t>Жизни и смерти равно недостойное,</a:t>
            </a:r>
          </a:p>
          <a:p>
            <a:pPr marL="0" indent="0" algn="ctr">
              <a:buNone/>
            </a:pPr>
            <a:r>
              <a:rPr lang="ru-RU" sz="2600" dirty="0"/>
              <a:t>Рабское, хамское, гнойное, черное,</a:t>
            </a:r>
          </a:p>
          <a:p>
            <a:pPr marL="0" indent="0" algn="ctr">
              <a:buNone/>
            </a:pPr>
            <a:r>
              <a:rPr lang="ru-RU" sz="2600" dirty="0"/>
              <a:t>Изредка серое, в сером упорное,</a:t>
            </a:r>
          </a:p>
          <a:p>
            <a:pPr marL="0" indent="0" algn="ctr">
              <a:buNone/>
            </a:pPr>
            <a:r>
              <a:rPr lang="ru-RU" sz="2600" dirty="0"/>
              <a:t>Вечно лежачее, дьявольски косное,</a:t>
            </a:r>
          </a:p>
          <a:p>
            <a:pPr marL="0" indent="0" algn="ctr">
              <a:buNone/>
            </a:pPr>
            <a:r>
              <a:rPr lang="ru-RU" sz="2600" dirty="0"/>
              <a:t>Глупое, </a:t>
            </a:r>
            <a:r>
              <a:rPr lang="ru-RU" sz="2600" dirty="0" err="1"/>
              <a:t>сохное</a:t>
            </a:r>
            <a:r>
              <a:rPr lang="ru-RU" sz="2600" dirty="0"/>
              <a:t>, сонное, злостное,</a:t>
            </a:r>
          </a:p>
          <a:p>
            <a:pPr marL="0" indent="0" algn="ctr">
              <a:buNone/>
            </a:pPr>
            <a:r>
              <a:rPr lang="ru-RU" sz="2600" dirty="0" err="1"/>
              <a:t>Трупно</a:t>
            </a:r>
            <a:r>
              <a:rPr lang="ru-RU" sz="2600" dirty="0"/>
              <a:t>-холодное, жалко ничтожное,</a:t>
            </a:r>
          </a:p>
          <a:p>
            <a:pPr marL="0" indent="0" algn="ctr">
              <a:buNone/>
            </a:pPr>
            <a:r>
              <a:rPr lang="ru-RU" sz="2600" dirty="0"/>
              <a:t>Непереносное, ложное, ложное! </a:t>
            </a:r>
            <a:endParaRPr lang="ru-RU" sz="22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981701" y="127000"/>
            <a:ext cx="5130800" cy="60071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43698" y="2873405"/>
            <a:ext cx="6286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 жалоб не надо; что радости в плаче?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знаем: все будет иначе.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45200" y="2545209"/>
            <a:ext cx="5715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08647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_16x9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атовое стекло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Вирус</Template>
  <TotalTime>82</TotalTime>
  <Words>1172</Words>
  <Application>Microsoft Office PowerPoint</Application>
  <PresentationFormat>Широкоэкранный</PresentationFormat>
  <Paragraphs>127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AnastasiaScript</vt:lpstr>
      <vt:lpstr>Arbat</vt:lpstr>
      <vt:lpstr>Arial</vt:lpstr>
      <vt:lpstr>Constantia</vt:lpstr>
      <vt:lpstr>Times New Roman</vt:lpstr>
      <vt:lpstr>Tech_16x9</vt:lpstr>
      <vt:lpstr>Презентация PowerPoint</vt:lpstr>
      <vt:lpstr>Что такое творчество?</vt:lpstr>
      <vt:lpstr>Моя педагогическая задача</vt:lpstr>
      <vt:lpstr>Элементы творческих способностей</vt:lpstr>
      <vt:lpstr>Творческая деятельность</vt:lpstr>
      <vt:lpstr>Уровни творческой активности</vt:lpstr>
      <vt:lpstr>Задания на  уроках русского языка  и литературы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Юлия Доскач</cp:lastModifiedBy>
  <cp:revision>13</cp:revision>
  <dcterms:created xsi:type="dcterms:W3CDTF">2015-04-19T08:48:44Z</dcterms:created>
  <dcterms:modified xsi:type="dcterms:W3CDTF">2022-04-15T07:50:22Z</dcterms:modified>
</cp:coreProperties>
</file>